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59"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Georgia" panose="02040502050405020303" pitchFamily="18" charset="0"/>
      <p:regular r:id="rId8"/>
      <p:bold r:id="rId9"/>
      <p:italic r:id="rId10"/>
      <p:boldItalic r:id="rId11"/>
    </p:embeddedFont>
  </p:embeddedFontLst>
  <p:custDataLst>
    <p:tags r:id="rId12"/>
  </p:custDataLst>
  <p:defaultText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F5B5B"/>
    <a:srgbClr val="23363D"/>
    <a:srgbClr val="8CB1BE"/>
    <a:srgbClr val="E1EBEF"/>
    <a:srgbClr val="9FBEC9"/>
    <a:srgbClr val="B5CDD5"/>
    <a:srgbClr val="EEF4F6"/>
    <a:srgbClr val="E4EDF0"/>
    <a:srgbClr val="D7E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3519" autoAdjust="0"/>
  </p:normalViewPr>
  <p:slideViewPr>
    <p:cSldViewPr snapToGrid="0">
      <p:cViewPr>
        <p:scale>
          <a:sx n="28" d="100"/>
          <a:sy n="28" d="100"/>
        </p:scale>
        <p:origin x="918" y="18"/>
      </p:cViewPr>
      <p:guideLst>
        <p:guide orient="horz" pos="10368"/>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smtId="4294967295"/>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smtId="4294967295"/>
            </a:defPPr>
            <a:lvl1pPr algn="r">
              <a:defRPr sz="1200"/>
            </a:lvl1pPr>
          </a:lstStyle>
          <a:p>
            <a:fld id="{7B0E8FA9-8B5F-4493-A208-FBBD06A1EBF4}" type="datetimeFigureOut">
              <a:rPr lang="en-US" smtClean="0"/>
              <a:t>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smtId="4294967295"/>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smtId="4294967295"/>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9028" rtl="0" eaLnBrk="1" latinLnBrk="0" hangingPunct="1">
      <a:defRPr sz="5700" kern="1200">
        <a:solidFill>
          <a:schemeClr val="tx1"/>
        </a:solidFill>
        <a:latin typeface="+mn-lt"/>
        <a:ea typeface="+mn-ea"/>
        <a:cs typeface="+mn-cs"/>
      </a:defRPr>
    </a:lvl1pPr>
    <a:lvl2pPr marL="2194514" algn="l" defTabSz="4389028" rtl="0" eaLnBrk="1" latinLnBrk="0" hangingPunct="1">
      <a:defRPr sz="5700" kern="1200">
        <a:solidFill>
          <a:schemeClr val="tx1"/>
        </a:solidFill>
        <a:latin typeface="+mn-lt"/>
        <a:ea typeface="+mn-ea"/>
        <a:cs typeface="+mn-cs"/>
      </a:defRPr>
    </a:lvl2pPr>
    <a:lvl3pPr marL="4389028" algn="l" defTabSz="4389028" rtl="0" eaLnBrk="1" latinLnBrk="0" hangingPunct="1">
      <a:defRPr sz="5700" kern="1200">
        <a:solidFill>
          <a:schemeClr val="tx1"/>
        </a:solidFill>
        <a:latin typeface="+mn-lt"/>
        <a:ea typeface="+mn-ea"/>
        <a:cs typeface="+mn-cs"/>
      </a:defRPr>
    </a:lvl3pPr>
    <a:lvl4pPr marL="6583543" algn="l" defTabSz="4389028" rtl="0" eaLnBrk="1" latinLnBrk="0" hangingPunct="1">
      <a:defRPr sz="5700" kern="1200">
        <a:solidFill>
          <a:schemeClr val="tx1"/>
        </a:solidFill>
        <a:latin typeface="+mn-lt"/>
        <a:ea typeface="+mn-ea"/>
        <a:cs typeface="+mn-cs"/>
      </a:defRPr>
    </a:lvl4pPr>
    <a:lvl5pPr marL="8778057" algn="l" defTabSz="4389028" rtl="0" eaLnBrk="1" latinLnBrk="0" hangingPunct="1">
      <a:defRPr sz="5700" kern="1200">
        <a:solidFill>
          <a:schemeClr val="tx1"/>
        </a:solidFill>
        <a:latin typeface="+mn-lt"/>
        <a:ea typeface="+mn-ea"/>
        <a:cs typeface="+mn-cs"/>
      </a:defRPr>
    </a:lvl5pPr>
    <a:lvl6pPr marL="10972571" algn="l" defTabSz="4389028" rtl="0" eaLnBrk="1" latinLnBrk="0" hangingPunct="1">
      <a:defRPr sz="5700" kern="1200">
        <a:solidFill>
          <a:schemeClr val="tx1"/>
        </a:solidFill>
        <a:latin typeface="+mn-lt"/>
        <a:ea typeface="+mn-ea"/>
        <a:cs typeface="+mn-cs"/>
      </a:defRPr>
    </a:lvl6pPr>
    <a:lvl7pPr marL="13167085" algn="l" defTabSz="4389028" rtl="0" eaLnBrk="1" latinLnBrk="0" hangingPunct="1">
      <a:defRPr sz="5700" kern="1200">
        <a:solidFill>
          <a:schemeClr val="tx1"/>
        </a:solidFill>
        <a:latin typeface="+mn-lt"/>
        <a:ea typeface="+mn-ea"/>
        <a:cs typeface="+mn-cs"/>
      </a:defRPr>
    </a:lvl7pPr>
    <a:lvl8pPr marL="15361599" algn="l" defTabSz="4389028" rtl="0" eaLnBrk="1" latinLnBrk="0" hangingPunct="1">
      <a:defRPr sz="5700" kern="1200">
        <a:solidFill>
          <a:schemeClr val="tx1"/>
        </a:solidFill>
        <a:latin typeface="+mn-lt"/>
        <a:ea typeface="+mn-ea"/>
        <a:cs typeface="+mn-cs"/>
      </a:defRPr>
    </a:lvl8pPr>
    <a:lvl9pPr marL="17556115" algn="l" defTabSz="4389028"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2589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21245764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59085" y="4221482"/>
            <a:ext cx="35547303" cy="89877900"/>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7901946" y="4221482"/>
            <a:ext cx="105925615" cy="89877900"/>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6972898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10389816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1" cy="6537960"/>
          </a:xfrm>
        </p:spPr>
        <p:txBody>
          <a:bodyPr anchor="t"/>
          <a:lstStyle>
            <a:defPPr>
              <a:defRPr kern="1200" smtId="4294967295"/>
            </a:defPPr>
            <a:lvl1pPr algn="l">
              <a:defRPr sz="19200" b="1" cap="all"/>
            </a:lvl1pPr>
          </a:lstStyle>
          <a:p>
            <a:r>
              <a:rPr lang="en-US"/>
              <a:t>Click to edit Master title style</a:t>
            </a:r>
          </a:p>
        </p:txBody>
      </p:sp>
      <p:sp>
        <p:nvSpPr>
          <p:cNvPr id="3" name="Text Placeholder 2"/>
          <p:cNvSpPr>
            <a:spLocks noGrp="1"/>
          </p:cNvSpPr>
          <p:nvPr>
            <p:ph type="body" idx="1"/>
          </p:nvPr>
        </p:nvSpPr>
        <p:spPr>
          <a:xfrm>
            <a:off x="3467103" y="13952224"/>
            <a:ext cx="37307521" cy="7200897"/>
          </a:xfrm>
        </p:spPr>
        <p:txBody>
          <a:bodyPr anchor="b"/>
          <a:lstStyle>
            <a:defPPr>
              <a:defRPr kern="1200" smtId="4294967295"/>
            </a:defPPr>
            <a:lvl1pPr marL="0" indent="0">
              <a:buNone/>
              <a:defRPr sz="9700">
                <a:solidFill>
                  <a:schemeClr val="tx1">
                    <a:tint val="75000"/>
                  </a:schemeClr>
                </a:solidFill>
              </a:defRPr>
            </a:lvl1pPr>
            <a:lvl2pPr marL="2194514" indent="0">
              <a:buNone/>
              <a:defRPr sz="8700">
                <a:solidFill>
                  <a:schemeClr val="tx1">
                    <a:tint val="75000"/>
                  </a:schemeClr>
                </a:solidFill>
              </a:defRPr>
            </a:lvl2pPr>
            <a:lvl3pPr marL="4389028" indent="0">
              <a:buNone/>
              <a:defRPr sz="7700">
                <a:solidFill>
                  <a:schemeClr val="tx1">
                    <a:tint val="75000"/>
                  </a:schemeClr>
                </a:solidFill>
              </a:defRPr>
            </a:lvl3pPr>
            <a:lvl4pPr marL="6583543" indent="0">
              <a:buNone/>
              <a:defRPr sz="6700">
                <a:solidFill>
                  <a:schemeClr val="tx1">
                    <a:tint val="75000"/>
                  </a:schemeClr>
                </a:solidFill>
              </a:defRPr>
            </a:lvl4pPr>
            <a:lvl5pPr marL="8778057" indent="0">
              <a:buNone/>
              <a:defRPr sz="6700">
                <a:solidFill>
                  <a:schemeClr val="tx1">
                    <a:tint val="75000"/>
                  </a:schemeClr>
                </a:solidFill>
              </a:defRPr>
            </a:lvl5pPr>
            <a:lvl6pPr marL="10972571" indent="0">
              <a:buNone/>
              <a:defRPr sz="6700">
                <a:solidFill>
                  <a:schemeClr val="tx1">
                    <a:tint val="75000"/>
                  </a:schemeClr>
                </a:solidFill>
              </a:defRPr>
            </a:lvl6pPr>
            <a:lvl7pPr marL="13167085" indent="0">
              <a:buNone/>
              <a:defRPr sz="6700">
                <a:solidFill>
                  <a:schemeClr val="tx1">
                    <a:tint val="75000"/>
                  </a:schemeClr>
                </a:solidFill>
              </a:defRPr>
            </a:lvl7pPr>
            <a:lvl8pPr marL="15361599" indent="0">
              <a:buNone/>
              <a:defRPr sz="6700">
                <a:solidFill>
                  <a:schemeClr val="tx1">
                    <a:tint val="75000"/>
                  </a:schemeClr>
                </a:solidFill>
              </a:defRPr>
            </a:lvl8pPr>
            <a:lvl9pPr marL="17556114"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5" name="Footer Placeholder 4"/>
          <p:cNvSpPr>
            <a:spLocks noGrp="1"/>
          </p:cNvSpPr>
          <p:nvPr>
            <p:ph type="ftr" sz="quarter" idx="11"/>
          </p:nvPr>
        </p:nvSpPr>
        <p:spPr/>
        <p:txBody>
          <a:bodyPr/>
          <a:lstStyle>
            <a:defPPr>
              <a:defRPr kern="1200" smtId="4294967295"/>
            </a:defPPr>
          </a:lstStyle>
          <a:p>
            <a:endParaRPr lang="en-US"/>
          </a:p>
        </p:txBody>
      </p:sp>
      <p:sp>
        <p:nvSpPr>
          <p:cNvPr id="6" name="Slide Number Placeholder 5"/>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22765487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7901943" y="24582121"/>
            <a:ext cx="70736458"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69921" y="24582121"/>
            <a:ext cx="70736464" cy="69517264"/>
          </a:xfrm>
        </p:spPr>
        <p:txBody>
          <a:bodyPr/>
          <a:lstStyle>
            <a:defPPr>
              <a:defRPr kern="1200" smtId="4294967295"/>
            </a:defPPr>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87666082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79"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561" y="7368543"/>
            <a:ext cx="19392903"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1" y="10439400"/>
            <a:ext cx="19392903"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7"/>
          </a:xfrm>
        </p:spPr>
        <p:txBody>
          <a:bodyPr anchor="b"/>
          <a:lstStyle>
            <a:defPPr>
              <a:defRPr kern="1200" smtId="4294967295"/>
            </a:defPPr>
            <a:lvl1pPr marL="0" indent="0">
              <a:buNone/>
              <a:defRPr sz="11500" b="1"/>
            </a:lvl1pPr>
            <a:lvl2pPr marL="2194514" indent="0">
              <a:buNone/>
              <a:defRPr sz="9700" b="1"/>
            </a:lvl2pPr>
            <a:lvl3pPr marL="4389028" indent="0">
              <a:buNone/>
              <a:defRPr sz="8700" b="1"/>
            </a:lvl3pPr>
            <a:lvl4pPr marL="6583543" indent="0">
              <a:buNone/>
              <a:defRPr sz="7700" b="1"/>
            </a:lvl4pPr>
            <a:lvl5pPr marL="8778057" indent="0">
              <a:buNone/>
              <a:defRPr sz="7700" b="1"/>
            </a:lvl5pPr>
            <a:lvl6pPr marL="10972571" indent="0">
              <a:buNone/>
              <a:defRPr sz="7700" b="1"/>
            </a:lvl6pPr>
            <a:lvl7pPr marL="13167085" indent="0">
              <a:buNone/>
              <a:defRPr sz="7700" b="1"/>
            </a:lvl7pPr>
            <a:lvl8pPr marL="15361599" indent="0">
              <a:buNone/>
              <a:defRPr sz="7700" b="1"/>
            </a:lvl8pPr>
            <a:lvl9pPr marL="17556114"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3" y="10439400"/>
            <a:ext cx="19400520" cy="18966183"/>
          </a:xfrm>
        </p:spPr>
        <p:txBody>
          <a:bodyPr/>
          <a:lstStyle>
            <a:defPPr>
              <a:defRPr kern="1200" smtId="4294967295"/>
            </a:defPPr>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8" name="Footer Placeholder 7"/>
          <p:cNvSpPr>
            <a:spLocks noGrp="1"/>
          </p:cNvSpPr>
          <p:nvPr>
            <p:ph type="ftr" sz="quarter" idx="11"/>
          </p:nvPr>
        </p:nvSpPr>
        <p:spPr/>
        <p:txBody>
          <a:bodyPr/>
          <a:lstStyle>
            <a:defPPr>
              <a:defRPr kern="1200" smtId="4294967295"/>
            </a:defPPr>
          </a:lstStyle>
          <a:p>
            <a:endParaRPr lang="en-US"/>
          </a:p>
        </p:txBody>
      </p:sp>
      <p:sp>
        <p:nvSpPr>
          <p:cNvPr id="9" name="Slide Number Placeholder 8"/>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27741417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Date Placeholder 2"/>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4" name="Footer Placeholder 3"/>
          <p:cNvSpPr>
            <a:spLocks noGrp="1"/>
          </p:cNvSpPr>
          <p:nvPr>
            <p:ph type="ftr" sz="quarter" idx="11"/>
          </p:nvPr>
        </p:nvSpPr>
        <p:spPr/>
        <p:txBody>
          <a:bodyPr/>
          <a:lstStyle>
            <a:defPPr>
              <a:defRPr kern="1200" smtId="4294967295"/>
            </a:defPPr>
          </a:lstStyle>
          <a:p>
            <a:endParaRPr lang="en-US"/>
          </a:p>
        </p:txBody>
      </p:sp>
      <p:sp>
        <p:nvSpPr>
          <p:cNvPr id="5" name="Slide Number Placeholder 4"/>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2688426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3" name="Footer Placeholder 2"/>
          <p:cNvSpPr>
            <a:spLocks noGrp="1"/>
          </p:cNvSpPr>
          <p:nvPr>
            <p:ph type="ftr" sz="quarter" idx="11"/>
          </p:nvPr>
        </p:nvSpPr>
        <p:spPr/>
        <p:txBody>
          <a:bodyPr/>
          <a:lstStyle>
            <a:defPPr>
              <a:defRPr kern="1200" smtId="4294967295"/>
            </a:defPPr>
          </a:lstStyle>
          <a:p>
            <a:endParaRPr lang="en-US"/>
          </a:p>
        </p:txBody>
      </p:sp>
      <p:sp>
        <p:nvSpPr>
          <p:cNvPr id="4" name="Slide Number Placeholder 3"/>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30469849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p:spPr>
        <p:txBody>
          <a:bodyPr anchor="b"/>
          <a:lstStyle>
            <a:defPPr>
              <a:defRPr kern="1200" smtId="4294967295"/>
            </a:defPPr>
            <a:lvl1pPr algn="l">
              <a:defRPr sz="9700" b="1"/>
            </a:lvl1pPr>
          </a:lstStyle>
          <a:p>
            <a:r>
              <a:rPr lang="en-US"/>
              <a:t>Click to edit Master title style</a:t>
            </a:r>
          </a:p>
        </p:txBody>
      </p:sp>
      <p:sp>
        <p:nvSpPr>
          <p:cNvPr id="3" name="Content Placeholder 2"/>
          <p:cNvSpPr>
            <a:spLocks noGrp="1"/>
          </p:cNvSpPr>
          <p:nvPr>
            <p:ph idx="1"/>
          </p:nvPr>
        </p:nvSpPr>
        <p:spPr>
          <a:xfrm>
            <a:off x="17160239" y="1310641"/>
            <a:ext cx="24536400" cy="28094942"/>
          </a:xfrm>
        </p:spPr>
        <p:txBody>
          <a:bodyPr/>
          <a:lstStyle>
            <a:defPPr>
              <a:defRPr kern="1200" smtId="4294967295"/>
            </a:defPPr>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1"/>
            <a:ext cx="14439903" cy="22517103"/>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15812620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0"/>
            <a:ext cx="26334721" cy="2720343"/>
          </a:xfrm>
        </p:spPr>
        <p:txBody>
          <a:bodyPr anchor="b"/>
          <a:lstStyle>
            <a:defPPr>
              <a:defRPr kern="1200" smtId="4294967295"/>
            </a:defPPr>
            <a:lvl1pPr algn="l">
              <a:defRPr sz="9700" b="1"/>
            </a:lvl1pPr>
          </a:lstStyle>
          <a:p>
            <a:r>
              <a:rPr lang="en-US"/>
              <a:t>Click to edit Master title style</a:t>
            </a:r>
          </a:p>
        </p:txBody>
      </p:sp>
      <p:sp>
        <p:nvSpPr>
          <p:cNvPr id="3" name="Picture Placeholder 2"/>
          <p:cNvSpPr>
            <a:spLocks noGrp="1"/>
          </p:cNvSpPr>
          <p:nvPr>
            <p:ph type="pic" idx="1"/>
          </p:nvPr>
        </p:nvSpPr>
        <p:spPr>
          <a:xfrm>
            <a:off x="8602983" y="2941320"/>
            <a:ext cx="26334721" cy="19751039"/>
          </a:xfrm>
        </p:spPr>
        <p:txBody>
          <a:bodyPr/>
          <a:lstStyle>
            <a:defPPr>
              <a:defRPr kern="1200" smtId="4294967295"/>
            </a:defPPr>
            <a:lvl1pPr marL="0" indent="0">
              <a:buNone/>
              <a:defRPr sz="15400"/>
            </a:lvl1pPr>
            <a:lvl2pPr marL="2194514" indent="0">
              <a:buNone/>
              <a:defRPr sz="13400"/>
            </a:lvl2pPr>
            <a:lvl3pPr marL="4389028" indent="0">
              <a:buNone/>
              <a:defRPr sz="11500"/>
            </a:lvl3pPr>
            <a:lvl4pPr marL="6583543" indent="0">
              <a:buNone/>
              <a:defRPr sz="9700"/>
            </a:lvl4pPr>
            <a:lvl5pPr marL="8778057" indent="0">
              <a:buNone/>
              <a:defRPr sz="9700"/>
            </a:lvl5pPr>
            <a:lvl6pPr marL="10972571" indent="0">
              <a:buNone/>
              <a:defRPr sz="9700"/>
            </a:lvl6pPr>
            <a:lvl7pPr marL="13167085" indent="0">
              <a:buNone/>
              <a:defRPr sz="9700"/>
            </a:lvl7pPr>
            <a:lvl8pPr marL="15361599" indent="0">
              <a:buNone/>
              <a:defRPr sz="9700"/>
            </a:lvl8pPr>
            <a:lvl9pPr marL="17556114" indent="0">
              <a:buNone/>
              <a:defRPr sz="9700"/>
            </a:lvl9pPr>
          </a:lstStyle>
          <a:p>
            <a:endParaRPr lang="en-US"/>
          </a:p>
        </p:txBody>
      </p:sp>
      <p:sp>
        <p:nvSpPr>
          <p:cNvPr id="4" name="Text Placeholder 3"/>
          <p:cNvSpPr>
            <a:spLocks noGrp="1"/>
          </p:cNvSpPr>
          <p:nvPr>
            <p:ph type="body" sz="half" idx="2"/>
          </p:nvPr>
        </p:nvSpPr>
        <p:spPr>
          <a:xfrm>
            <a:off x="8602983" y="25763223"/>
            <a:ext cx="26334721" cy="3863337"/>
          </a:xfrm>
        </p:spPr>
        <p:txBody>
          <a:bodyPr/>
          <a:lstStyle>
            <a:defPPr>
              <a:defRPr kern="1200" smtId="4294967295"/>
            </a:defPPr>
            <a:lvl1pPr marL="0" indent="0">
              <a:buNone/>
              <a:defRPr sz="6700"/>
            </a:lvl1pPr>
            <a:lvl2pPr marL="2194514" indent="0">
              <a:buNone/>
              <a:defRPr sz="5700"/>
            </a:lvl2pPr>
            <a:lvl3pPr marL="4389028" indent="0">
              <a:buNone/>
              <a:defRPr sz="4800"/>
            </a:lvl3pPr>
            <a:lvl4pPr marL="6583543" indent="0">
              <a:buNone/>
              <a:defRPr sz="4300"/>
            </a:lvl4pPr>
            <a:lvl5pPr marL="8778057" indent="0">
              <a:buNone/>
              <a:defRPr sz="4300"/>
            </a:lvl5pPr>
            <a:lvl6pPr marL="10972571" indent="0">
              <a:buNone/>
              <a:defRPr sz="4300"/>
            </a:lvl6pPr>
            <a:lvl7pPr marL="13167085" indent="0">
              <a:buNone/>
              <a:defRPr sz="4300"/>
            </a:lvl7pPr>
            <a:lvl8pPr marL="15361599" indent="0">
              <a:buNone/>
              <a:defRPr sz="4300"/>
            </a:lvl8pPr>
            <a:lvl9pPr marL="17556114"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defPPr>
              <a:defRPr kern="1200" smtId="4294967295"/>
            </a:defPPr>
          </a:lstStyle>
          <a:p>
            <a:fld id="{A1C7F76D-A730-4432-85DE-CA47D32BB251}" type="datetimeFigureOut">
              <a:rPr lang="en-US" smtClean="0"/>
              <a:t>2/9/2021</a:t>
            </a:fld>
            <a:endParaRPr lang="en-US"/>
          </a:p>
        </p:txBody>
      </p:sp>
      <p:sp>
        <p:nvSpPr>
          <p:cNvPr id="6" name="Footer Placeholder 5"/>
          <p:cNvSpPr>
            <a:spLocks noGrp="1"/>
          </p:cNvSpPr>
          <p:nvPr>
            <p:ph type="ftr" sz="quarter" idx="11"/>
          </p:nvPr>
        </p:nvSpPr>
        <p:spPr/>
        <p:txBody>
          <a:bodyPr/>
          <a:lstStyle>
            <a:defPPr>
              <a:defRPr kern="1200" smtId="4294967295"/>
            </a:defPPr>
          </a:lstStyle>
          <a:p>
            <a:endParaRPr lang="en-US"/>
          </a:p>
        </p:txBody>
      </p:sp>
      <p:sp>
        <p:nvSpPr>
          <p:cNvPr id="7" name="Slide Number Placeholder 6"/>
          <p:cNvSpPr>
            <a:spLocks noGrp="1"/>
          </p:cNvSpPr>
          <p:nvPr>
            <p:ph type="sldNum" sz="quarter" idx="12"/>
          </p:nvPr>
        </p:nvSpPr>
        <p:spPr/>
        <p:txBody>
          <a:bodyPr/>
          <a:lstStyle>
            <a:defPPr>
              <a:defRPr kern="1200" smtId="4294967295"/>
            </a:defPPr>
          </a:lstStyle>
          <a:p>
            <a:fld id="{09D57CD0-55F5-4017-8E2F-F1A5FF8435B8}" type="slidenum">
              <a:rPr lang="en-US" smtClean="0"/>
              <a:t>‹#›</a:t>
            </a:fld>
            <a:endParaRPr lang="en-US"/>
          </a:p>
        </p:txBody>
      </p:sp>
    </p:spTree>
    <p:extLst>
      <p:ext uri="{BB962C8B-B14F-4D97-AF65-F5344CB8AC3E}">
        <p14:creationId xmlns:p14="http://schemas.microsoft.com/office/powerpoint/2010/main" val="111441711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79" cy="5486400"/>
          </a:xfrm>
          <a:prstGeom prst="rect">
            <a:avLst/>
          </a:prstGeom>
        </p:spPr>
        <p:txBody>
          <a:bodyPr vert="horz" lIns="438903" tIns="219451" rIns="438903" bIns="219451" rtlCol="0" anchor="ctr">
            <a:normAutofit/>
          </a:bodyPr>
          <a:lstStyle>
            <a:defPPr>
              <a:defRPr kern="1200" smtId="4294967295"/>
            </a:defPPr>
          </a:lstStyle>
          <a:p>
            <a:r>
              <a:rPr lang="en-US"/>
              <a:t>Click to edit Master title style</a:t>
            </a:r>
          </a:p>
        </p:txBody>
      </p:sp>
      <p:sp>
        <p:nvSpPr>
          <p:cNvPr id="3" name="Text Placeholder 2"/>
          <p:cNvSpPr>
            <a:spLocks noGrp="1"/>
          </p:cNvSpPr>
          <p:nvPr>
            <p:ph type="body" idx="1"/>
          </p:nvPr>
        </p:nvSpPr>
        <p:spPr>
          <a:xfrm>
            <a:off x="2194560" y="7680962"/>
            <a:ext cx="39502079" cy="21724623"/>
          </a:xfrm>
          <a:prstGeom prst="rect">
            <a:avLst/>
          </a:prstGeom>
        </p:spPr>
        <p:txBody>
          <a:bodyPr vert="horz" lIns="438903" tIns="219451" rIns="438903" bIns="219451" rtlCol="0">
            <a:normAutofit/>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03" tIns="219451" rIns="438903" bIns="219451" rtlCol="0" anchor="ctr"/>
          <a:lstStyle>
            <a:defPPr>
              <a:defRPr kern="1200" smtId="4294967295"/>
            </a:defPPr>
            <a:lvl1pPr algn="l">
              <a:defRPr sz="5700">
                <a:solidFill>
                  <a:schemeClr val="tx1">
                    <a:tint val="75000"/>
                  </a:schemeClr>
                </a:solidFill>
              </a:defRPr>
            </a:lvl1pPr>
          </a:lstStyle>
          <a:p>
            <a:fld id="{A1C7F76D-A730-4432-85DE-CA47D32BB251}" type="datetimeFigureOut">
              <a:rPr lang="en-US" smtClean="0"/>
              <a:t>2/9/2021</a:t>
            </a:fld>
            <a:endParaRPr lang="en-US"/>
          </a:p>
        </p:txBody>
      </p:sp>
      <p:sp>
        <p:nvSpPr>
          <p:cNvPr id="5" name="Footer Placeholder 4"/>
          <p:cNvSpPr>
            <a:spLocks noGrp="1"/>
          </p:cNvSpPr>
          <p:nvPr>
            <p:ph type="ftr" sz="quarter" idx="3"/>
          </p:nvPr>
        </p:nvSpPr>
        <p:spPr>
          <a:xfrm>
            <a:off x="14996161" y="30510482"/>
            <a:ext cx="13898880" cy="1752600"/>
          </a:xfrm>
          <a:prstGeom prst="rect">
            <a:avLst/>
          </a:prstGeom>
        </p:spPr>
        <p:txBody>
          <a:bodyPr vert="horz" lIns="438903" tIns="219451" rIns="438903" bIns="219451" rtlCol="0" anchor="ctr"/>
          <a:lstStyle>
            <a:defPPr>
              <a:defRPr kern="1200" smtId="4294967295"/>
            </a:defPPr>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1" y="30510482"/>
            <a:ext cx="10241280" cy="1752600"/>
          </a:xfrm>
          <a:prstGeom prst="rect">
            <a:avLst/>
          </a:prstGeom>
        </p:spPr>
        <p:txBody>
          <a:bodyPr vert="horz" lIns="438903" tIns="219451" rIns="438903" bIns="219451" rtlCol="0" anchor="ctr"/>
          <a:lstStyle>
            <a:defPPr>
              <a:defRPr kern="1200" smtId="4294967295"/>
            </a:defPPr>
            <a:lvl1pPr algn="r">
              <a:defRPr sz="5700">
                <a:solidFill>
                  <a:schemeClr val="tx1">
                    <a:tint val="75000"/>
                  </a:schemeClr>
                </a:solidFill>
              </a:defRPr>
            </a:lvl1pPr>
          </a:lstStyle>
          <a:p>
            <a:fld id="{09D57CD0-55F5-4017-8E2F-F1A5FF8435B8}" type="slidenum">
              <a:rPr lang="en-US" smtClean="0"/>
              <a:t>‹#›</a:t>
            </a:fld>
            <a:endParaRPr lang="en-US"/>
          </a:p>
        </p:txBody>
      </p:sp>
      <p:pic>
        <p:nvPicPr>
          <p:cNvPr id="7" name="New picture"/>
          <p:cNvPicPr/>
          <p:nvPr/>
        </p:nvPicPr>
        <p:blipFill>
          <a:blip r:embed="rId13"/>
          <a:stretch>
            <a:fillRect/>
          </a:stretch>
        </p:blipFill>
        <p:spPr>
          <a:xfrm rot="16200000">
            <a:off x="-11506200" y="16459200"/>
            <a:ext cx="14274800" cy="4368800"/>
          </a:xfrm>
          <a:prstGeom prst="rect">
            <a:avLst/>
          </a:prstGeom>
        </p:spPr>
      </p:pic>
      <p:pic>
        <p:nvPicPr>
          <p:cNvPr id="8" name="New picture"/>
          <p:cNvPicPr/>
          <p:nvPr/>
        </p:nvPicPr>
        <p:blipFill>
          <a:blip r:embed="rId13"/>
          <a:stretch>
            <a:fillRect/>
          </a:stretch>
        </p:blipFill>
        <p:spPr>
          <a:xfrm rot="5400000">
            <a:off x="41122600" y="16459200"/>
            <a:ext cx="14274800" cy="4368800"/>
          </a:xfrm>
          <a:prstGeom prst="rect">
            <a:avLst/>
          </a:prstGeom>
        </p:spPr>
      </p:pic>
      <p:pic>
        <p:nvPicPr>
          <p:cNvPr id="9" name="New picture"/>
          <p:cNvPicPr/>
          <p:nvPr/>
        </p:nvPicPr>
        <p:blipFill>
          <a:blip r:embed="rId14"/>
          <a:stretch>
            <a:fillRect/>
          </a:stretch>
        </p:blipFill>
        <p:spPr>
          <a:xfrm>
            <a:off x="6959600" y="33426400"/>
            <a:ext cx="29972000" cy="1549400"/>
          </a:xfrm>
          <a:prstGeom prst="rect">
            <a:avLst/>
          </a:prstGeom>
        </p:spPr>
      </p:pic>
      <p:sp>
        <p:nvSpPr>
          <p:cNvPr id="10"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contemplativecloud  Size: 48x36</a:t>
            </a:r>
          </a:p>
        </p:txBody>
      </p:sp>
    </p:spTree>
    <p:extLst>
      <p:ext uri="{BB962C8B-B14F-4D97-AF65-F5344CB8AC3E}">
        <p14:creationId xmlns:p14="http://schemas.microsoft.com/office/powerpoint/2010/main" val="119132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389028" rtl="0" eaLnBrk="1" latinLnBrk="0" hangingPunct="1">
        <a:spcBef>
          <a:spcPct val="0"/>
        </a:spcBef>
        <a:buNone/>
        <a:defRPr sz="21100" kern="1200">
          <a:solidFill>
            <a:schemeClr val="tx1"/>
          </a:solidFill>
          <a:latin typeface="+mj-lt"/>
          <a:ea typeface="+mj-ea"/>
          <a:cs typeface="+mj-cs"/>
        </a:defRPr>
      </a:lvl1pPr>
    </p:titleStyle>
    <p:bodyStyle>
      <a:defPPr>
        <a:defRPr kern="1200" smtId="4294967295"/>
      </a:defPPr>
      <a:lvl1pPr marL="1645886" indent="-1645886" algn="l" defTabSz="4389028"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en-US"/>
      </a:defPPr>
      <a:lvl1pPr marL="0" algn="l" defTabSz="4389028" rtl="0" eaLnBrk="1" latinLnBrk="0" hangingPunct="1">
        <a:defRPr sz="8700" kern="1200">
          <a:solidFill>
            <a:schemeClr val="tx1"/>
          </a:solidFill>
          <a:latin typeface="+mn-lt"/>
          <a:ea typeface="+mn-ea"/>
          <a:cs typeface="+mn-cs"/>
        </a:defRPr>
      </a:lvl1pPr>
      <a:lvl2pPr marL="2194514" algn="l" defTabSz="4389028" rtl="0" eaLnBrk="1" latinLnBrk="0" hangingPunct="1">
        <a:defRPr sz="8700" kern="1200">
          <a:solidFill>
            <a:schemeClr val="tx1"/>
          </a:solidFill>
          <a:latin typeface="+mn-lt"/>
          <a:ea typeface="+mn-ea"/>
          <a:cs typeface="+mn-cs"/>
        </a:defRPr>
      </a:lvl2pPr>
      <a:lvl3pPr marL="4389028" algn="l" defTabSz="4389028" rtl="0" eaLnBrk="1" latinLnBrk="0" hangingPunct="1">
        <a:defRPr sz="8700" kern="1200">
          <a:solidFill>
            <a:schemeClr val="tx1"/>
          </a:solidFill>
          <a:latin typeface="+mn-lt"/>
          <a:ea typeface="+mn-ea"/>
          <a:cs typeface="+mn-cs"/>
        </a:defRPr>
      </a:lvl3pPr>
      <a:lvl4pPr marL="6583543" algn="l" defTabSz="4389028" rtl="0" eaLnBrk="1" latinLnBrk="0" hangingPunct="1">
        <a:defRPr sz="8700" kern="1200">
          <a:solidFill>
            <a:schemeClr val="tx1"/>
          </a:solidFill>
          <a:latin typeface="+mn-lt"/>
          <a:ea typeface="+mn-ea"/>
          <a:cs typeface="+mn-cs"/>
        </a:defRPr>
      </a:lvl4pPr>
      <a:lvl5pPr marL="8778057" algn="l" defTabSz="4389028" rtl="0" eaLnBrk="1" latinLnBrk="0" hangingPunct="1">
        <a:defRPr sz="8700" kern="1200">
          <a:solidFill>
            <a:schemeClr val="tx1"/>
          </a:solidFill>
          <a:latin typeface="+mn-lt"/>
          <a:ea typeface="+mn-ea"/>
          <a:cs typeface="+mn-cs"/>
        </a:defRPr>
      </a:lvl5pPr>
      <a:lvl6pPr marL="10972571" algn="l" defTabSz="4389028" rtl="0" eaLnBrk="1" latinLnBrk="0" hangingPunct="1">
        <a:defRPr sz="8700" kern="1200">
          <a:solidFill>
            <a:schemeClr val="tx1"/>
          </a:solidFill>
          <a:latin typeface="+mn-lt"/>
          <a:ea typeface="+mn-ea"/>
          <a:cs typeface="+mn-cs"/>
        </a:defRPr>
      </a:lvl6pPr>
      <a:lvl7pPr marL="13167085" algn="l" defTabSz="4389028" rtl="0" eaLnBrk="1" latinLnBrk="0" hangingPunct="1">
        <a:defRPr sz="8700" kern="1200">
          <a:solidFill>
            <a:schemeClr val="tx1"/>
          </a:solidFill>
          <a:latin typeface="+mn-lt"/>
          <a:ea typeface="+mn-ea"/>
          <a:cs typeface="+mn-cs"/>
        </a:defRPr>
      </a:lvl7pPr>
      <a:lvl8pPr marL="15361599" algn="l" defTabSz="4389028" rtl="0" eaLnBrk="1" latinLnBrk="0" hangingPunct="1">
        <a:defRPr sz="8700" kern="1200">
          <a:solidFill>
            <a:schemeClr val="tx1"/>
          </a:solidFill>
          <a:latin typeface="+mn-lt"/>
          <a:ea typeface="+mn-ea"/>
          <a:cs typeface="+mn-cs"/>
        </a:defRPr>
      </a:lvl8pPr>
      <a:lvl9pPr marL="17556114" algn="l" defTabSz="4389028"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 y="0"/>
            <a:ext cx="43891203" cy="3291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35" name="Rectangle 34"/>
          <p:cNvSpPr/>
          <p:nvPr/>
        </p:nvSpPr>
        <p:spPr>
          <a:xfrm>
            <a:off x="-1" y="-1"/>
            <a:ext cx="43891203" cy="5858413"/>
          </a:xfrm>
          <a:prstGeom prst="rect">
            <a:avLst/>
          </a:prstGeom>
          <a:gradFill flip="none" rotWithShape="1">
            <a:gsLst>
              <a:gs pos="0">
                <a:srgbClr val="8CB1BE"/>
              </a:gs>
              <a:gs pos="9000">
                <a:srgbClr val="E1EBE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7" name="Rectangle 46"/>
          <p:cNvSpPr/>
          <p:nvPr/>
        </p:nvSpPr>
        <p:spPr>
          <a:xfrm>
            <a:off x="-2" y="5858412"/>
            <a:ext cx="43891203" cy="320040"/>
          </a:xfrm>
          <a:prstGeom prst="rect">
            <a:avLst/>
          </a:prstGeom>
          <a:solidFill>
            <a:srgbClr val="23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8" name="Rectangle 47"/>
          <p:cNvSpPr/>
          <p:nvPr/>
        </p:nvSpPr>
        <p:spPr>
          <a:xfrm>
            <a:off x="-1" y="32063879"/>
            <a:ext cx="43891203" cy="854521"/>
          </a:xfrm>
          <a:prstGeom prst="rect">
            <a:avLst/>
          </a:prstGeom>
          <a:solidFill>
            <a:srgbClr val="23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36" name="Text Placeholder 9">
            <a:extLst>
              <a:ext uri="{FF2B5EF4-FFF2-40B4-BE49-F238E27FC236}">
                <a16:creationId xmlns:a16="http://schemas.microsoft.com/office/drawing/2014/main" id="{ADC1708B-DBA7-405A-832D-BDB694DCC894}"/>
              </a:ext>
            </a:extLst>
          </p:cNvPr>
          <p:cNvSpPr txBox="1"/>
          <p:nvPr/>
        </p:nvSpPr>
        <p:spPr>
          <a:xfrm>
            <a:off x="10998200" y="1002454"/>
            <a:ext cx="31577648" cy="2796588"/>
          </a:xfrm>
          <a:prstGeom prst="rect">
            <a:avLst/>
          </a:prstGeom>
        </p:spPr>
        <p:txBody>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hu-HU" sz="7200" b="1" dirty="0">
                <a:solidFill>
                  <a:srgbClr val="C00000"/>
                </a:solidFill>
                <a:effectLst/>
                <a:latin typeface="Georgia" panose="02040502050405020303" pitchFamily="18" charset="0"/>
                <a:cs typeface="Arial" panose="020B0604020202020204" pitchFamily="34" charset="0"/>
              </a:rPr>
              <a:t>Tóth Szilárd</a:t>
            </a:r>
            <a:r>
              <a:rPr lang="hu-HU" sz="7200" b="1" dirty="0">
                <a:solidFill>
                  <a:srgbClr val="C00000"/>
                </a:solidFill>
                <a:latin typeface="Georgia" panose="02040502050405020303" pitchFamily="18" charset="0"/>
                <a:cs typeface="Arial" panose="020B0604020202020204" pitchFamily="34" charset="0"/>
              </a:rPr>
              <a:t>: A széleskörű politikai részvétel republikánus igazolása – kötelezettség, patriotizmus, közösség</a:t>
            </a:r>
          </a:p>
          <a:p>
            <a:pPr algn="ctr"/>
            <a:r>
              <a:rPr lang="hu-HU" sz="7200" b="1" dirty="0">
                <a:solidFill>
                  <a:srgbClr val="C00000"/>
                </a:solidFill>
                <a:effectLst/>
                <a:latin typeface="Georgia" panose="02040502050405020303" pitchFamily="18" charset="0"/>
                <a:cs typeface="Arial" panose="020B0604020202020204" pitchFamily="34" charset="0"/>
              </a:rPr>
              <a:t>ÚNKP-19-3-I-BCE-42</a:t>
            </a:r>
          </a:p>
        </p:txBody>
      </p:sp>
      <p:sp>
        <p:nvSpPr>
          <p:cNvPr id="40" name="TextBox 39">
            <a:extLst>
              <a:ext uri="{FF2B5EF4-FFF2-40B4-BE49-F238E27FC236}">
                <a16:creationId xmlns:a16="http://schemas.microsoft.com/office/drawing/2014/main" id="{987A6BEF-F37F-4836-9F1B-39E6B78A92AA}"/>
              </a:ext>
            </a:extLst>
          </p:cNvPr>
          <p:cNvSpPr txBox="1"/>
          <p:nvPr/>
        </p:nvSpPr>
        <p:spPr>
          <a:xfrm>
            <a:off x="11771978" y="8499302"/>
            <a:ext cx="9857035" cy="8710077"/>
          </a:xfrm>
          <a:prstGeom prst="rect">
            <a:avLst/>
          </a:prstGeom>
          <a:noFill/>
        </p:spPr>
        <p:txBody>
          <a:bodyPr wrap="square" rtlCol="0">
            <a:spAutoFit/>
          </a:bodyPr>
          <a:lstStyle>
            <a:defPPr>
              <a:defRPr kern="1200" smtId="4294967295"/>
            </a:defPPr>
          </a:lstStyle>
          <a:p>
            <a:r>
              <a:rPr lang="hu-HU" sz="4000" dirty="0">
                <a:latin typeface="Georgia" panose="02040502050405020303" pitchFamily="18" charset="0"/>
                <a:ea typeface="Open Sans" panose="020B0606030504020204" pitchFamily="34" charset="0"/>
                <a:cs typeface="Open Sans" panose="020B0606030504020204" pitchFamily="34" charset="0"/>
              </a:rPr>
              <a:t>A kutatásomban a republikánus liberalizmus-kritika egy specifikus oldalát vizsgáltam meg, éspedig a közösségi integráció és a demokrácia </a:t>
            </a:r>
            <a:r>
              <a:rPr lang="en-US" sz="4000" dirty="0" err="1">
                <a:latin typeface="Georgia" panose="02040502050405020303" pitchFamily="18" charset="0"/>
                <a:ea typeface="Open Sans" panose="020B0606030504020204" pitchFamily="34" charset="0"/>
                <a:cs typeface="Open Sans" panose="020B0606030504020204" pitchFamily="34" charset="0"/>
              </a:rPr>
              <a:t>összefüggésének</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hu-HU" sz="4000" dirty="0">
                <a:latin typeface="Georgia" panose="02040502050405020303" pitchFamily="18" charset="0"/>
                <a:ea typeface="Open Sans" panose="020B0606030504020204" pitchFamily="34" charset="0"/>
                <a:cs typeface="Open Sans" panose="020B0606030504020204" pitchFamily="34" charset="0"/>
              </a:rPr>
              <a:t>kérdését.</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hu-HU" sz="4000" dirty="0">
                <a:latin typeface="Georgia" panose="02040502050405020303" pitchFamily="18" charset="0"/>
                <a:ea typeface="Open Sans" panose="020B0606030504020204" pitchFamily="34" charset="0"/>
                <a:cs typeface="Open Sans" panose="020B0606030504020204" pitchFamily="34" charset="0"/>
              </a:rPr>
              <a:t>Amellett érveltem, hogy a republikánus kritikák összességében sikertelenek: </a:t>
            </a:r>
            <a:r>
              <a:rPr lang="en-US" sz="4000" dirty="0" err="1">
                <a:latin typeface="Georgia" panose="02040502050405020303" pitchFamily="18" charset="0"/>
                <a:ea typeface="Open Sans" panose="020B0606030504020204" pitchFamily="34" charset="0"/>
                <a:cs typeface="Open Sans" panose="020B0606030504020204" pitchFamily="34" charset="0"/>
              </a:rPr>
              <a:t>nem</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tudják</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alátámasztani</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hogy</a:t>
            </a:r>
            <a:r>
              <a:rPr lang="en-US" sz="4000" dirty="0">
                <a:latin typeface="Georgia" panose="02040502050405020303" pitchFamily="18" charset="0"/>
                <a:ea typeface="Open Sans" panose="020B0606030504020204" pitchFamily="34" charset="0"/>
                <a:cs typeface="Open Sans" panose="020B0606030504020204" pitchFamily="34" charset="0"/>
              </a:rPr>
              <a:t> a </a:t>
            </a:r>
            <a:r>
              <a:rPr lang="en-US" sz="4000" dirty="0" err="1">
                <a:latin typeface="Georgia" panose="02040502050405020303" pitchFamily="18" charset="0"/>
                <a:ea typeface="Open Sans" panose="020B0606030504020204" pitchFamily="34" charset="0"/>
                <a:cs typeface="Open Sans" panose="020B0606030504020204" pitchFamily="34" charset="0"/>
              </a:rPr>
              <a:t>liberalizmus</a:t>
            </a:r>
            <a:r>
              <a:rPr lang="en-US" sz="4000" dirty="0">
                <a:latin typeface="Georgia" panose="02040502050405020303" pitchFamily="18" charset="0"/>
                <a:ea typeface="Open Sans" panose="020B0606030504020204" pitchFamily="34" charset="0"/>
                <a:cs typeface="Open Sans" panose="020B0606030504020204" pitchFamily="34" charset="0"/>
              </a:rPr>
              <a:t> – </a:t>
            </a:r>
            <a:r>
              <a:rPr lang="en-US" sz="4000" dirty="0" err="1">
                <a:latin typeface="Georgia" panose="02040502050405020303" pitchFamily="18" charset="0"/>
                <a:ea typeface="Open Sans" panose="020B0606030504020204" pitchFamily="34" charset="0"/>
                <a:cs typeface="Open Sans" panose="020B0606030504020204" pitchFamily="34" charset="0"/>
              </a:rPr>
              <a:t>hozzájuk</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képest</a:t>
            </a:r>
            <a:r>
              <a:rPr lang="en-US" sz="4000" dirty="0">
                <a:latin typeface="Georgia" panose="02040502050405020303" pitchFamily="18" charset="0"/>
                <a:ea typeface="Open Sans" panose="020B0606030504020204" pitchFamily="34" charset="0"/>
                <a:cs typeface="Open Sans" panose="020B0606030504020204" pitchFamily="34" charset="0"/>
              </a:rPr>
              <a:t> – </a:t>
            </a:r>
            <a:r>
              <a:rPr lang="en-US" sz="4000" dirty="0" err="1">
                <a:latin typeface="Georgia" panose="02040502050405020303" pitchFamily="18" charset="0"/>
                <a:ea typeface="Open Sans" panose="020B0606030504020204" pitchFamily="34" charset="0"/>
                <a:cs typeface="Open Sans" panose="020B0606030504020204" pitchFamily="34" charset="0"/>
              </a:rPr>
              <a:t>nagyon</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eltérő</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alapokra</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építené</a:t>
            </a:r>
            <a:r>
              <a:rPr lang="en-US" sz="4000" dirty="0">
                <a:latin typeface="Georgia" panose="02040502050405020303" pitchFamily="18" charset="0"/>
                <a:ea typeface="Open Sans" panose="020B0606030504020204" pitchFamily="34" charset="0"/>
                <a:cs typeface="Open Sans" panose="020B0606030504020204" pitchFamily="34" charset="0"/>
              </a:rPr>
              <a:t> a </a:t>
            </a:r>
            <a:r>
              <a:rPr lang="en-US" sz="4000" dirty="0" err="1">
                <a:latin typeface="Georgia" panose="02040502050405020303" pitchFamily="18" charset="0"/>
                <a:ea typeface="Open Sans" panose="020B0606030504020204" pitchFamily="34" charset="0"/>
                <a:cs typeface="Open Sans" panose="020B0606030504020204" pitchFamily="34" charset="0"/>
              </a:rPr>
              <a:t>demokráciát</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sem</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hogy</a:t>
            </a:r>
            <a:r>
              <a:rPr lang="en-US" sz="4000" dirty="0">
                <a:latin typeface="Georgia" panose="02040502050405020303" pitchFamily="18" charset="0"/>
                <a:ea typeface="Open Sans" panose="020B0606030504020204" pitchFamily="34" charset="0"/>
                <a:cs typeface="Open Sans" panose="020B0606030504020204" pitchFamily="34" charset="0"/>
              </a:rPr>
              <a:t> a </a:t>
            </a:r>
            <a:r>
              <a:rPr lang="en-US" sz="4000" dirty="0" err="1">
                <a:latin typeface="Georgia" panose="02040502050405020303" pitchFamily="18" charset="0"/>
                <a:ea typeface="Open Sans" panose="020B0606030504020204" pitchFamily="34" charset="0"/>
                <a:cs typeface="Open Sans" panose="020B0606030504020204" pitchFamily="34" charset="0"/>
              </a:rPr>
              <a:t>liberális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demokráceialméletek</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participációs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deficittől</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szenvednének</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sem</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pedig</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hogy</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radikálisan</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másként</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gondolkodnának</a:t>
            </a:r>
            <a:r>
              <a:rPr lang="en-US" sz="4000" dirty="0">
                <a:latin typeface="Georgia" panose="02040502050405020303" pitchFamily="18" charset="0"/>
                <a:ea typeface="Open Sans" panose="020B0606030504020204" pitchFamily="34" charset="0"/>
                <a:cs typeface="Open Sans" panose="020B0606030504020204" pitchFamily="34" charset="0"/>
              </a:rPr>
              <a:t> a </a:t>
            </a:r>
            <a:r>
              <a:rPr lang="en-US" sz="4000" dirty="0" err="1">
                <a:latin typeface="Georgia" panose="02040502050405020303" pitchFamily="18" charset="0"/>
                <a:ea typeface="Open Sans" panose="020B0606030504020204" pitchFamily="34" charset="0"/>
                <a:cs typeface="Open Sans" panose="020B0606030504020204" pitchFamily="34" charset="0"/>
              </a:rPr>
              <a:t>közösség</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kérdéséről</a:t>
            </a:r>
            <a:r>
              <a:rPr lang="en-US" sz="4000" dirty="0">
                <a:latin typeface="Georgia" panose="02040502050405020303" pitchFamily="18" charset="0"/>
                <a:ea typeface="Open Sans" panose="020B0606030504020204" pitchFamily="34" charset="0"/>
                <a:cs typeface="Open Sans" panose="020B0606030504020204" pitchFamily="34" charset="0"/>
              </a:rPr>
              <a:t>.</a:t>
            </a:r>
            <a:endParaRPr lang="hu-HU" sz="4000" dirty="0">
              <a:latin typeface="Georgia" panose="02040502050405020303" pitchFamily="18" charset="0"/>
              <a:ea typeface="Open Sans" panose="020B0606030504020204" pitchFamily="34" charset="0"/>
              <a:cs typeface="Open Sans" panose="020B0606030504020204" pitchFamily="34" charset="0"/>
            </a:endParaRPr>
          </a:p>
        </p:txBody>
      </p:sp>
      <p:sp>
        <p:nvSpPr>
          <p:cNvPr id="31" name="TextBox 30">
            <a:extLst>
              <a:ext uri="{FF2B5EF4-FFF2-40B4-BE49-F238E27FC236}">
                <a16:creationId xmlns:a16="http://schemas.microsoft.com/office/drawing/2014/main" id="{AB0889A3-6EEC-4AA1-918E-CA70E2D1BC52}"/>
              </a:ext>
            </a:extLst>
          </p:cNvPr>
          <p:cNvSpPr txBox="1"/>
          <p:nvPr/>
        </p:nvSpPr>
        <p:spPr>
          <a:xfrm>
            <a:off x="11653153" y="6807041"/>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b="1" dirty="0" err="1">
                <a:latin typeface="Georgia" panose="02040502050405020303" pitchFamily="18" charset="0"/>
              </a:rPr>
              <a:t>Főbb</a:t>
            </a:r>
            <a:r>
              <a:rPr lang="en-US" sz="4400" b="1" dirty="0">
                <a:latin typeface="Georgia" panose="02040502050405020303" pitchFamily="18" charset="0"/>
              </a:rPr>
              <a:t> </a:t>
            </a:r>
            <a:r>
              <a:rPr lang="en-US" sz="4400" b="1" dirty="0" err="1">
                <a:latin typeface="Georgia" panose="02040502050405020303" pitchFamily="18" charset="0"/>
              </a:rPr>
              <a:t>tézisek</a:t>
            </a:r>
            <a:endParaRPr lang="en-US" sz="4400" b="1" dirty="0">
              <a:latin typeface="Georgia" panose="02040502050405020303" pitchFamily="18" charset="0"/>
            </a:endParaRPr>
          </a:p>
        </p:txBody>
      </p:sp>
      <p:sp>
        <p:nvSpPr>
          <p:cNvPr id="44" name="TextBox 43">
            <a:extLst>
              <a:ext uri="{FF2B5EF4-FFF2-40B4-BE49-F238E27FC236}">
                <a16:creationId xmlns:a16="http://schemas.microsoft.com/office/drawing/2014/main" id="{8A1D3E82-FBCF-4BB0-8304-8D41CF532A89}"/>
              </a:ext>
            </a:extLst>
          </p:cNvPr>
          <p:cNvSpPr txBox="1"/>
          <p:nvPr/>
        </p:nvSpPr>
        <p:spPr>
          <a:xfrm>
            <a:off x="22513458" y="8459085"/>
            <a:ext cx="9857035" cy="8094524"/>
          </a:xfrm>
          <a:prstGeom prst="rect">
            <a:avLst/>
          </a:prstGeom>
          <a:noFill/>
        </p:spPr>
        <p:txBody>
          <a:bodyPr wrap="square" rtlCol="0">
            <a:spAutoFit/>
          </a:bodyPr>
          <a:lstStyle>
            <a:defPPr>
              <a:defRPr kern="1200" smtId="4294967295"/>
            </a:defPPr>
          </a:lstStyle>
          <a:p>
            <a:r>
              <a:rPr lang="hu-HU" sz="4000" dirty="0">
                <a:latin typeface="Georgia" panose="02040502050405020303" pitchFamily="18" charset="0"/>
                <a:ea typeface="Open Sans" panose="020B0606030504020204" pitchFamily="34" charset="0"/>
                <a:cs typeface="Open Sans" panose="020B0606030504020204" pitchFamily="34" charset="0"/>
              </a:rPr>
              <a:t>A kutatás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hu-HU" sz="4000" dirty="0">
                <a:latin typeface="Georgia" panose="02040502050405020303" pitchFamily="18" charset="0"/>
                <a:ea typeface="Open Sans" panose="020B0606030504020204" pitchFamily="34" charset="0"/>
                <a:cs typeface="Open Sans" panose="020B0606030504020204" pitchFamily="34" charset="0"/>
              </a:rPr>
              <a:t>elméleti, a megközelítése </a:t>
            </a:r>
            <a:r>
              <a:rPr lang="hu-HU" sz="4000" i="1" dirty="0">
                <a:latin typeface="Georgia" panose="02040502050405020303" pitchFamily="18" charset="0"/>
                <a:ea typeface="Open Sans" panose="020B0606030504020204" pitchFamily="34" charset="0"/>
                <a:cs typeface="Open Sans" panose="020B0606030504020204" pitchFamily="34" charset="0"/>
              </a:rPr>
              <a:t>analitikus </a:t>
            </a:r>
            <a:r>
              <a:rPr lang="hu-HU" sz="4000" dirty="0">
                <a:latin typeface="Georgia" panose="02040502050405020303" pitchFamily="18" charset="0"/>
                <a:ea typeface="Open Sans" panose="020B0606030504020204" pitchFamily="34" charset="0"/>
                <a:cs typeface="Open Sans" panose="020B0606030504020204" pitchFamily="34" charset="0"/>
              </a:rPr>
              <a:t>volt</a:t>
            </a:r>
            <a:r>
              <a:rPr lang="hu-HU" sz="4000" i="1" dirty="0">
                <a:latin typeface="Georgia" panose="02040502050405020303" pitchFamily="18" charset="0"/>
                <a:ea typeface="Open Sans" panose="020B0606030504020204" pitchFamily="34" charset="0"/>
                <a:cs typeface="Open Sans" panose="020B0606030504020204" pitchFamily="34" charset="0"/>
              </a:rPr>
              <a:t>. </a:t>
            </a:r>
            <a:r>
              <a:rPr lang="hu-HU" sz="4000" dirty="0">
                <a:latin typeface="Georgia" panose="02040502050405020303" pitchFamily="18" charset="0"/>
                <a:ea typeface="Open Sans" panose="020B0606030504020204" pitchFamily="34" charset="0"/>
                <a:cs typeface="Open Sans" panose="020B0606030504020204" pitchFamily="34" charset="0"/>
              </a:rPr>
              <a:t>Kifejezetten az angolszász nyelvű politikafilozófiai diksurzushoz csatlakozik, ehhez szól hozzá.</a:t>
            </a:r>
          </a:p>
          <a:p>
            <a:endParaRPr lang="en-US" sz="4000" dirty="0">
              <a:latin typeface="Georgia" panose="02040502050405020303" pitchFamily="18" charset="0"/>
              <a:ea typeface="Open Sans" panose="020B0606030504020204" pitchFamily="34" charset="0"/>
              <a:cs typeface="Open Sans" panose="020B0606030504020204" pitchFamily="34" charset="0"/>
            </a:endParaRPr>
          </a:p>
          <a:p>
            <a:r>
              <a:rPr lang="hu-HU" sz="4000" dirty="0">
                <a:latin typeface="Georgia" panose="02040502050405020303" pitchFamily="18" charset="0"/>
                <a:ea typeface="Open Sans" panose="020B0606030504020204" pitchFamily="34" charset="0"/>
                <a:cs typeface="Open Sans" panose="020B0606030504020204" pitchFamily="34" charset="0"/>
              </a:rPr>
              <a:t>A szóban forg</a:t>
            </a:r>
            <a:r>
              <a:rPr lang="en-US" sz="4000" dirty="0">
                <a:latin typeface="Georgia" panose="02040502050405020303" pitchFamily="18" charset="0"/>
                <a:ea typeface="Open Sans" panose="020B0606030504020204" pitchFamily="34" charset="0"/>
                <a:cs typeface="Open Sans" panose="020B0606030504020204" pitchFamily="34" charset="0"/>
              </a:rPr>
              <a:t>ó</a:t>
            </a:r>
            <a:r>
              <a:rPr lang="hu-HU" sz="4000" dirty="0">
                <a:latin typeface="Georgia" panose="02040502050405020303" pitchFamily="18" charset="0"/>
                <a:ea typeface="Open Sans" panose="020B0606030504020204" pitchFamily="34" charset="0"/>
                <a:cs typeface="Open Sans" panose="020B0606030504020204" pitchFamily="34" charset="0"/>
              </a:rPr>
              <a:t> diskurzus a republikánus reneszánsz, a republikanizmus mai</a:t>
            </a:r>
            <a:r>
              <a:rPr lang="en-US" sz="4000" dirty="0">
                <a:latin typeface="Georgia" panose="02040502050405020303" pitchFamily="18" charset="0"/>
                <a:ea typeface="Open Sans" panose="020B0606030504020204" pitchFamily="34" charset="0"/>
                <a:cs typeface="Open Sans" panose="020B0606030504020204" pitchFamily="34" charset="0"/>
              </a:rPr>
              <a:t>,</a:t>
            </a:r>
            <a:r>
              <a:rPr lang="hu-HU" sz="4000" dirty="0">
                <a:latin typeface="Georgia" panose="02040502050405020303" pitchFamily="18" charset="0"/>
                <a:ea typeface="Open Sans" panose="020B0606030504020204" pitchFamily="34" charset="0"/>
                <a:cs typeface="Open Sans" panose="020B0606030504020204" pitchFamily="34" charset="0"/>
              </a:rPr>
              <a:t> </a:t>
            </a:r>
            <a:r>
              <a:rPr lang="en-US" sz="4000" dirty="0">
                <a:latin typeface="Georgia" panose="02040502050405020303" pitchFamily="18" charset="0"/>
                <a:ea typeface="Open Sans" panose="020B0606030504020204" pitchFamily="34" charset="0"/>
                <a:cs typeface="Open Sans" panose="020B0606030504020204" pitchFamily="34" charset="0"/>
              </a:rPr>
              <a:t>“</a:t>
            </a:r>
            <a:r>
              <a:rPr lang="hu-HU" sz="4000" dirty="0">
                <a:latin typeface="Georgia" panose="02040502050405020303" pitchFamily="18" charset="0"/>
                <a:ea typeface="Open Sans" panose="020B0606030504020204" pitchFamily="34" charset="0"/>
                <a:cs typeface="Open Sans" panose="020B0606030504020204" pitchFamily="34" charset="0"/>
              </a:rPr>
              <a:t>új hulláma</a:t>
            </a:r>
            <a:r>
              <a:rPr lang="en-US" sz="4000" dirty="0">
                <a:latin typeface="Georgia" panose="02040502050405020303" pitchFamily="18" charset="0"/>
                <a:ea typeface="Open Sans" panose="020B0606030504020204" pitchFamily="34" charset="0"/>
                <a:cs typeface="Open Sans" panose="020B0606030504020204" pitchFamily="34" charset="0"/>
              </a:rPr>
              <a:t>”</a:t>
            </a:r>
            <a:r>
              <a:rPr lang="hu-HU" sz="4000" dirty="0">
                <a:latin typeface="Georgia" panose="02040502050405020303" pitchFamily="18" charset="0"/>
                <a:ea typeface="Open Sans" panose="020B0606030504020204" pitchFamily="34" charset="0"/>
                <a:cs typeface="Open Sans" panose="020B0606030504020204" pitchFamily="34" charset="0"/>
              </a:rPr>
              <a:t>, ami az 1990-es évek legvégén kezdődött, ám Magyarországot még csak kevéssé érte el.</a:t>
            </a:r>
          </a:p>
          <a:p>
            <a:endParaRPr lang="en-US" sz="4000" dirty="0">
              <a:latin typeface="Georgia" panose="02040502050405020303" pitchFamily="18" charset="0"/>
              <a:ea typeface="Open Sans" panose="020B0606030504020204" pitchFamily="34" charset="0"/>
              <a:cs typeface="Open Sans" panose="020B0606030504020204" pitchFamily="34" charset="0"/>
            </a:endParaRPr>
          </a:p>
          <a:p>
            <a:r>
              <a:rPr lang="hu-HU" sz="4000" dirty="0">
                <a:latin typeface="Georgia" panose="02040502050405020303" pitchFamily="18" charset="0"/>
                <a:ea typeface="Open Sans" panose="020B0606030504020204" pitchFamily="34" charset="0"/>
                <a:cs typeface="Open Sans" panose="020B0606030504020204" pitchFamily="34" charset="0"/>
              </a:rPr>
              <a:t>A kutatás ezért valamelyest úttörőnek is tekinthető magyar nyelvterületen</a:t>
            </a:r>
            <a:r>
              <a:rPr lang="en-US" sz="4000" dirty="0">
                <a:latin typeface="Georgia" panose="02040502050405020303" pitchFamily="18" charset="0"/>
                <a:ea typeface="Open Sans" panose="020B0606030504020204" pitchFamily="34" charset="0"/>
                <a:cs typeface="Open Sans" panose="020B0606030504020204" pitchFamily="34" charset="0"/>
              </a:rPr>
              <a:t>.</a:t>
            </a:r>
            <a:endParaRPr lang="hu-HU" sz="4000" dirty="0">
              <a:latin typeface="Georgia" panose="02040502050405020303" pitchFamily="18"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0F3AA5BC-7CBE-48E0-A4F2-EE63DEB30196}"/>
              </a:ext>
            </a:extLst>
          </p:cNvPr>
          <p:cNvSpPr txBox="1"/>
          <p:nvPr/>
        </p:nvSpPr>
        <p:spPr>
          <a:xfrm>
            <a:off x="22394628" y="6807041"/>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b="1" dirty="0" err="1">
                <a:latin typeface="Georgia" panose="02040502050405020303" pitchFamily="18" charset="0"/>
              </a:rPr>
              <a:t>Módszertan</a:t>
            </a:r>
            <a:r>
              <a:rPr lang="en-US" sz="4400" b="1" dirty="0">
                <a:latin typeface="Georgia" panose="02040502050405020303" pitchFamily="18" charset="0"/>
              </a:rPr>
              <a:t>, </a:t>
            </a:r>
            <a:r>
              <a:rPr lang="en-US" sz="4400" b="1" dirty="0" err="1">
                <a:latin typeface="Georgia" panose="02040502050405020303" pitchFamily="18" charset="0"/>
              </a:rPr>
              <a:t>diskurzus</a:t>
            </a:r>
            <a:endParaRPr lang="en-US" sz="4400" b="1" dirty="0">
              <a:latin typeface="Georgia" panose="02040502050405020303" pitchFamily="18" charset="0"/>
            </a:endParaRPr>
          </a:p>
        </p:txBody>
      </p:sp>
      <p:sp>
        <p:nvSpPr>
          <p:cNvPr id="29" name="TextBox 28">
            <a:extLst>
              <a:ext uri="{FF2B5EF4-FFF2-40B4-BE49-F238E27FC236}">
                <a16:creationId xmlns:a16="http://schemas.microsoft.com/office/drawing/2014/main" id="{C8CF195C-51C5-4513-BC8D-A4C0776E21CE}"/>
              </a:ext>
            </a:extLst>
          </p:cNvPr>
          <p:cNvSpPr txBox="1"/>
          <p:nvPr/>
        </p:nvSpPr>
        <p:spPr>
          <a:xfrm>
            <a:off x="911677" y="6807041"/>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b="1" dirty="0" err="1">
                <a:latin typeface="Georgia" panose="02040502050405020303" pitchFamily="18" charset="0"/>
                <a:cs typeface="Arial" panose="020B0604020202020204" pitchFamily="34" charset="0"/>
              </a:rPr>
              <a:t>Bevezetés</a:t>
            </a:r>
            <a:r>
              <a:rPr lang="en-US" sz="4400" b="1" dirty="0">
                <a:latin typeface="Georgia" panose="02040502050405020303" pitchFamily="18" charset="0"/>
                <a:cs typeface="Arial" panose="020B0604020202020204" pitchFamily="34" charset="0"/>
              </a:rPr>
              <a:t>, a </a:t>
            </a:r>
            <a:r>
              <a:rPr lang="en-US" sz="4400" b="1" dirty="0" err="1">
                <a:latin typeface="Georgia" panose="02040502050405020303" pitchFamily="18" charset="0"/>
                <a:cs typeface="Arial" panose="020B0604020202020204" pitchFamily="34" charset="0"/>
              </a:rPr>
              <a:t>téma</a:t>
            </a:r>
            <a:r>
              <a:rPr lang="en-US" sz="4400" b="1" dirty="0">
                <a:latin typeface="Georgia" panose="02040502050405020303" pitchFamily="18" charset="0"/>
                <a:cs typeface="Arial" panose="020B0604020202020204" pitchFamily="34" charset="0"/>
              </a:rPr>
              <a:t> </a:t>
            </a:r>
            <a:r>
              <a:rPr lang="en-US" sz="4400" b="1" dirty="0" err="1">
                <a:latin typeface="Georgia" panose="02040502050405020303" pitchFamily="18" charset="0"/>
                <a:cs typeface="Arial" panose="020B0604020202020204" pitchFamily="34" charset="0"/>
              </a:rPr>
              <a:t>relevanciája</a:t>
            </a:r>
            <a:endParaRPr lang="en-US" sz="4400" b="1" dirty="0">
              <a:latin typeface="Georgia" panose="02040502050405020303" pitchFamily="18" charset="0"/>
              <a:cs typeface="Arial" panose="020B0604020202020204" pitchFamily="34" charset="0"/>
            </a:endParaRPr>
          </a:p>
        </p:txBody>
      </p:sp>
      <p:sp>
        <p:nvSpPr>
          <p:cNvPr id="940" name="TextBox 939">
            <a:extLst>
              <a:ext uri="{FF2B5EF4-FFF2-40B4-BE49-F238E27FC236}">
                <a16:creationId xmlns:a16="http://schemas.microsoft.com/office/drawing/2014/main" id="{E85DBFDF-867A-4822-886E-00090E8226DD}"/>
              </a:ext>
            </a:extLst>
          </p:cNvPr>
          <p:cNvSpPr txBox="1"/>
          <p:nvPr/>
        </p:nvSpPr>
        <p:spPr>
          <a:xfrm>
            <a:off x="911677" y="8391855"/>
            <a:ext cx="9857035" cy="13634502"/>
          </a:xfrm>
          <a:prstGeom prst="rect">
            <a:avLst/>
          </a:prstGeom>
          <a:noFill/>
        </p:spPr>
        <p:txBody>
          <a:bodyPr wrap="square" rtlCol="0">
            <a:spAutoFit/>
          </a:bodyPr>
          <a:lstStyle>
            <a:defPPr>
              <a:defRPr kern="1200" smtId="4294967295"/>
            </a:defPPr>
          </a:lstStyle>
          <a:p>
            <a:r>
              <a:rPr lang="en-US" sz="4000" dirty="0">
                <a:latin typeface="Georgia" panose="02040502050405020303" pitchFamily="18" charset="0"/>
                <a:ea typeface="Open Sans" panose="020B0606030504020204" pitchFamily="34" charset="0"/>
                <a:cs typeface="Open Sans" panose="020B0606030504020204" pitchFamily="34" charset="0"/>
              </a:rPr>
              <a:t>A </a:t>
            </a:r>
            <a:r>
              <a:rPr lang="hu-HU" sz="4000" dirty="0">
                <a:latin typeface="Georgia" panose="02040502050405020303" pitchFamily="18" charset="0"/>
                <a:ea typeface="Open Sans" panose="020B0606030504020204" pitchFamily="34" charset="0"/>
                <a:cs typeface="Open Sans" panose="020B0606030504020204" pitchFamily="34" charset="0"/>
              </a:rPr>
              <a:t>liberalizmus világszerte válságban van. Kérdés, hogy ennek a gazdasági és szociolgiológiai okok mellett elméleti okai is vannak-e. Vagyis: az a kérdés, hogy vajon maga a liberális elmélet is hozzájárult-e a válsághoz? A kortárs politikafilozófiai diskurzusban számos irányzat mondja, hogy igen: a liberalizmus, még ha „morális elméletként” helyes is, „közfilozófiának”, rossz, és ezért rendre kudarcot vall, amikor meg kéne védelmeznie azokat az intézményeket, amelyeket erkölcsileg támogat. Hogy ennek mi az oka, arról mindenféle megfejtés született már. Ezek közül manapság az egyik legfelkapottabb a kortárs republikanizmusé. Eszerint a liberális elmélet fő hiányossága az, hogy a demokráciát rossz alapokra építi, súlyosan alábecsüli a politikai részvétel jelentőségét, és nem hajlandó összetartó közösséget szervezni a társadalomból.</a:t>
            </a:r>
          </a:p>
        </p:txBody>
      </p:sp>
      <p:sp>
        <p:nvSpPr>
          <p:cNvPr id="52" name="TextBox 51">
            <a:extLst>
              <a:ext uri="{FF2B5EF4-FFF2-40B4-BE49-F238E27FC236}">
                <a16:creationId xmlns:a16="http://schemas.microsoft.com/office/drawing/2014/main" id="{B0E4BFE5-3F36-45C0-9D0A-F0C45C1EC990}"/>
              </a:ext>
            </a:extLst>
          </p:cNvPr>
          <p:cNvSpPr txBox="1"/>
          <p:nvPr/>
        </p:nvSpPr>
        <p:spPr>
          <a:xfrm>
            <a:off x="33149722" y="8346144"/>
            <a:ext cx="9857035" cy="14865608"/>
          </a:xfrm>
          <a:prstGeom prst="rect">
            <a:avLst/>
          </a:prstGeom>
          <a:noFill/>
        </p:spPr>
        <p:txBody>
          <a:bodyPr wrap="square" rtlCol="0">
            <a:spAutoFit/>
          </a:bodyPr>
          <a:lstStyle>
            <a:defPPr>
              <a:defRPr kern="1200" smtId="4294967295"/>
            </a:defPPr>
          </a:lstStyle>
          <a:p>
            <a:r>
              <a:rPr lang="en-US" sz="4000" dirty="0">
                <a:latin typeface="Georgia" panose="02040502050405020303" pitchFamily="18" charset="0"/>
                <a:ea typeface="Open Sans" panose="020B0606030504020204" pitchFamily="34" charset="0"/>
                <a:cs typeface="Open Sans" panose="020B0606030504020204" pitchFamily="34" charset="0"/>
              </a:rPr>
              <a:t>A </a:t>
            </a:r>
            <a:r>
              <a:rPr lang="en-US" sz="4000" dirty="0" err="1">
                <a:latin typeface="Georgia" panose="02040502050405020303" pitchFamily="18" charset="0"/>
                <a:ea typeface="Open Sans" panose="020B0606030504020204" pitchFamily="34" charset="0"/>
                <a:cs typeface="Open Sans" panose="020B0606030504020204" pitchFamily="34" charset="0"/>
              </a:rPr>
              <a:t>kutatás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eredménye</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két</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konferenciaelőadás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és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egy</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nagyobb</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lélgezetvételű</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tanulmány</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lett</a:t>
            </a:r>
            <a:r>
              <a:rPr lang="en-US" sz="4000" dirty="0">
                <a:latin typeface="Georgia" panose="02040502050405020303" pitchFamily="18" charset="0"/>
                <a:ea typeface="Open Sans" panose="020B0606030504020204" pitchFamily="34" charset="0"/>
                <a:cs typeface="Open Sans" panose="020B0606030504020204" pitchFamily="34" charset="0"/>
              </a:rPr>
              <a:t>.</a:t>
            </a:r>
          </a:p>
          <a:p>
            <a:endParaRPr lang="en-US" sz="4000" dirty="0">
              <a:latin typeface="Georgia" panose="02040502050405020303" pitchFamily="18" charset="0"/>
              <a:ea typeface="Open Sans" panose="020B0606030504020204" pitchFamily="34" charset="0"/>
              <a:cs typeface="Open Sans" panose="020B0606030504020204" pitchFamily="34" charset="0"/>
            </a:endParaRPr>
          </a:p>
          <a:p>
            <a:r>
              <a:rPr lang="en-US" sz="4000" i="1" dirty="0" err="1">
                <a:latin typeface="Georgia" panose="02040502050405020303" pitchFamily="18" charset="0"/>
                <a:ea typeface="Open Sans" panose="020B0606030504020204" pitchFamily="34" charset="0"/>
                <a:cs typeface="Open Sans" panose="020B0606030504020204" pitchFamily="34" charset="0"/>
              </a:rPr>
              <a:t>Konferenciák</a:t>
            </a:r>
            <a:r>
              <a:rPr lang="en-US" sz="4000" i="1" dirty="0">
                <a:latin typeface="Georgia" panose="02040502050405020303" pitchFamily="18" charset="0"/>
                <a:ea typeface="Open Sans" panose="020B0606030504020204" pitchFamily="34" charset="0"/>
                <a:cs typeface="Open Sans" panose="020B0606030504020204" pitchFamily="34" charset="0"/>
              </a:rPr>
              <a:t>:</a:t>
            </a:r>
          </a:p>
          <a:p>
            <a:endParaRPr lang="en-US" sz="4000" dirty="0">
              <a:latin typeface="Georgia" panose="02040502050405020303" pitchFamily="18" charset="0"/>
              <a:ea typeface="Open Sans" panose="020B0606030504020204" pitchFamily="34" charset="0"/>
              <a:cs typeface="Open Sans" panose="020B0606030504020204" pitchFamily="34" charset="0"/>
            </a:endParaRPr>
          </a:p>
          <a:p>
            <a:pPr marL="571500" indent="-571500">
              <a:buFontTx/>
              <a:buChar char="-"/>
            </a:pPr>
            <a:r>
              <a:rPr lang="en-US" sz="4000" dirty="0">
                <a:latin typeface="Georgia" panose="02040502050405020303" pitchFamily="18" charset="0"/>
                <a:ea typeface="Open Sans" panose="020B0606030504020204" pitchFamily="34" charset="0"/>
                <a:cs typeface="Open Sans" panose="020B0606030504020204" pitchFamily="34" charset="0"/>
              </a:rPr>
              <a:t>(2019, Budapest) </a:t>
            </a:r>
            <a:r>
              <a:rPr lang="en-US" sz="4000" dirty="0" err="1">
                <a:latin typeface="Georgia" panose="02040502050405020303" pitchFamily="18" charset="0"/>
                <a:ea typeface="Open Sans" panose="020B0606030504020204" pitchFamily="34" charset="0"/>
                <a:cs typeface="Open Sans" panose="020B0606030504020204" pitchFamily="34" charset="0"/>
              </a:rPr>
              <a:t>Republikanizmus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participáció</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motiváció</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Második</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Politikaelméleti</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éves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konferencia</a:t>
            </a:r>
            <a:r>
              <a:rPr lang="en-US" sz="4000" dirty="0">
                <a:latin typeface="Georgia" panose="02040502050405020303" pitchFamily="18" charset="0"/>
                <a:ea typeface="Open Sans" panose="020B0606030504020204" pitchFamily="34" charset="0"/>
                <a:cs typeface="Open Sans" panose="020B0606030504020204" pitchFamily="34" charset="0"/>
              </a:rPr>
              <a:t>”, TK </a:t>
            </a:r>
            <a:r>
              <a:rPr lang="en-US" sz="4000" dirty="0" err="1">
                <a:latin typeface="Georgia" panose="02040502050405020303" pitchFamily="18" charset="0"/>
                <a:ea typeface="Open Sans" panose="020B0606030504020204" pitchFamily="34" charset="0"/>
                <a:cs typeface="Open Sans" panose="020B0606030504020204" pitchFamily="34" charset="0"/>
              </a:rPr>
              <a:t>Politikatudományi</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Intézet</a:t>
            </a:r>
            <a:r>
              <a:rPr lang="en-US" sz="4000" dirty="0">
                <a:latin typeface="Georgia" panose="02040502050405020303" pitchFamily="18" charset="0"/>
                <a:ea typeface="Open Sans" panose="020B0606030504020204" pitchFamily="34" charset="0"/>
                <a:cs typeface="Open Sans" panose="020B0606030504020204" pitchFamily="34" charset="0"/>
              </a:rPr>
              <a:t>, NKE </a:t>
            </a:r>
            <a:r>
              <a:rPr lang="en-US" sz="4000" dirty="0" err="1">
                <a:latin typeface="Georgia" panose="02040502050405020303" pitchFamily="18" charset="0"/>
                <a:ea typeface="Open Sans" panose="020B0606030504020204" pitchFamily="34" charset="0"/>
                <a:cs typeface="Open Sans" panose="020B0606030504020204" pitchFamily="34" charset="0"/>
              </a:rPr>
              <a:t>Molnár</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Tamás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Központ</a:t>
            </a:r>
            <a:r>
              <a:rPr lang="en-US" sz="4000" dirty="0">
                <a:latin typeface="Georgia" panose="02040502050405020303" pitchFamily="18" charset="0"/>
                <a:ea typeface="Open Sans" panose="020B0606030504020204" pitchFamily="34" charset="0"/>
                <a:cs typeface="Open Sans" panose="020B0606030504020204" pitchFamily="34" charset="0"/>
              </a:rPr>
              <a:t>.</a:t>
            </a:r>
          </a:p>
          <a:p>
            <a:pPr marL="571500" indent="-571500">
              <a:buFontTx/>
              <a:buChar char="-"/>
            </a:pPr>
            <a:endParaRPr lang="en-US" sz="4000" dirty="0">
              <a:latin typeface="Georgia" panose="02040502050405020303" pitchFamily="18" charset="0"/>
              <a:ea typeface="Open Sans" panose="020B0606030504020204" pitchFamily="34" charset="0"/>
              <a:cs typeface="Open Sans" panose="020B0606030504020204" pitchFamily="34" charset="0"/>
            </a:endParaRPr>
          </a:p>
          <a:p>
            <a:pPr marL="571500" indent="-571500">
              <a:buFontTx/>
              <a:buChar char="-"/>
            </a:pPr>
            <a:r>
              <a:rPr lang="en-US" sz="4000" dirty="0">
                <a:latin typeface="Georgia" panose="02040502050405020303" pitchFamily="18" charset="0"/>
                <a:ea typeface="Open Sans" panose="020B0606030504020204" pitchFamily="34" charset="0"/>
                <a:cs typeface="Open Sans" panose="020B0606030504020204" pitchFamily="34" charset="0"/>
              </a:rPr>
              <a:t>(2019, Berlin) Motivating Republican Citizens: Virtue, Solidarity and Civic Patriotism. Workshop: „</a:t>
            </a:r>
            <a:r>
              <a:rPr lang="en-US" sz="4000" dirty="0" err="1">
                <a:latin typeface="Georgia" panose="02040502050405020303" pitchFamily="18" charset="0"/>
                <a:ea typeface="Open Sans" panose="020B0606030504020204" pitchFamily="34" charset="0"/>
                <a:cs typeface="Open Sans" panose="020B0606030504020204" pitchFamily="34" charset="0"/>
              </a:rPr>
              <a:t>Zur</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Rekonstruktion</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eines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europäischen</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Gemeinsinns</a:t>
            </a:r>
            <a:r>
              <a:rPr lang="en-US" sz="4000" dirty="0">
                <a:latin typeface="Georgia" panose="02040502050405020303" pitchFamily="18" charset="0"/>
                <a:ea typeface="Open Sans" panose="020B0606030504020204" pitchFamily="34" charset="0"/>
                <a:cs typeface="Open Sans" panose="020B0606030504020204" pitchFamily="34" charset="0"/>
              </a:rPr>
              <a:t>”, Marc Bloch Centre.</a:t>
            </a:r>
          </a:p>
          <a:p>
            <a:pPr marL="571500" indent="-571500">
              <a:buFontTx/>
              <a:buChar char="-"/>
            </a:pPr>
            <a:endParaRPr lang="en-US" sz="4000" dirty="0">
              <a:latin typeface="Georgia" panose="02040502050405020303" pitchFamily="18" charset="0"/>
              <a:ea typeface="Open Sans" panose="020B0606030504020204" pitchFamily="34" charset="0"/>
              <a:cs typeface="Open Sans" panose="020B0606030504020204" pitchFamily="34" charset="0"/>
            </a:endParaRPr>
          </a:p>
          <a:p>
            <a:r>
              <a:rPr lang="en-US" sz="4000" i="1" dirty="0" err="1">
                <a:latin typeface="Georgia" panose="02040502050405020303" pitchFamily="18" charset="0"/>
                <a:ea typeface="Open Sans" panose="020B0606030504020204" pitchFamily="34" charset="0"/>
                <a:cs typeface="Open Sans" panose="020B0606030504020204" pitchFamily="34" charset="0"/>
              </a:rPr>
              <a:t>Tanulmány</a:t>
            </a:r>
            <a:r>
              <a:rPr lang="en-US" sz="4000" i="1" dirty="0">
                <a:latin typeface="Georgia" panose="02040502050405020303" pitchFamily="18" charset="0"/>
                <a:ea typeface="Open Sans" panose="020B0606030504020204" pitchFamily="34" charset="0"/>
                <a:cs typeface="Open Sans" panose="020B0606030504020204" pitchFamily="34" charset="0"/>
              </a:rPr>
              <a:t>:</a:t>
            </a:r>
          </a:p>
          <a:p>
            <a:pPr marL="571500" indent="-571500">
              <a:buFontTx/>
              <a:buChar char="-"/>
            </a:pPr>
            <a:r>
              <a:rPr lang="de-DE" sz="4000" dirty="0">
                <a:latin typeface="Georgia" panose="02040502050405020303" pitchFamily="18" charset="0"/>
                <a:ea typeface="Open Sans" panose="020B0606030504020204" pitchFamily="34" charset="0"/>
                <a:cs typeface="Open Sans" panose="020B0606030504020204" pitchFamily="34" charset="0"/>
              </a:rPr>
              <a:t>Republikanizmus, demokrácia és honpolgári erény</a:t>
            </a:r>
            <a:r>
              <a:rPr lang="en-US" sz="4000" dirty="0">
                <a:latin typeface="Georgia" panose="02040502050405020303" pitchFamily="18" charset="0"/>
                <a:ea typeface="Open Sans" panose="020B0606030504020204" pitchFamily="34" charset="0"/>
                <a:cs typeface="Open Sans" panose="020B0606030504020204" pitchFamily="34" charset="0"/>
              </a:rPr>
              <a:t>, In: Losoncz Márk – Tóth Szilárd János: </a:t>
            </a:r>
            <a:r>
              <a:rPr lang="en-US" sz="4000" dirty="0" err="1">
                <a:latin typeface="Georgia" panose="02040502050405020303" pitchFamily="18" charset="0"/>
                <a:ea typeface="Open Sans" panose="020B0606030504020204" pitchFamily="34" charset="0"/>
                <a:cs typeface="Open Sans" panose="020B0606030504020204" pitchFamily="34" charset="0"/>
              </a:rPr>
              <a:t>Kortárs</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republikanizmus</a:t>
            </a:r>
            <a:r>
              <a:rPr lang="en-US" sz="4000" dirty="0">
                <a:latin typeface="Georgia" panose="02040502050405020303" pitchFamily="18" charset="0"/>
                <a:ea typeface="Open Sans" panose="020B0606030504020204" pitchFamily="34" charset="0"/>
                <a:cs typeface="Open Sans" panose="020B0606030504020204" pitchFamily="34" charset="0"/>
              </a:rPr>
              <a:t> – </a:t>
            </a:r>
            <a:r>
              <a:rPr lang="en-US" sz="4000" dirty="0" err="1">
                <a:latin typeface="Georgia" panose="02040502050405020303" pitchFamily="18" charset="0"/>
                <a:ea typeface="Open Sans" panose="020B0606030504020204" pitchFamily="34" charset="0"/>
                <a:cs typeface="Open Sans" panose="020B0606030504020204" pitchFamily="34" charset="0"/>
              </a:rPr>
              <a:t>politikafilozófiai</a:t>
            </a:r>
            <a:r>
              <a:rPr lang="en-US" sz="4000" dirty="0">
                <a:latin typeface="Georgia" panose="02040502050405020303" pitchFamily="18" charset="0"/>
                <a:ea typeface="Open Sans" panose="020B0606030504020204" pitchFamily="34" charset="0"/>
                <a:cs typeface="Open Sans" panose="020B0606030504020204" pitchFamily="34" charset="0"/>
              </a:rPr>
              <a:t> </a:t>
            </a:r>
            <a:r>
              <a:rPr lang="en-US" sz="4000" dirty="0" err="1">
                <a:latin typeface="Georgia" panose="02040502050405020303" pitchFamily="18" charset="0"/>
                <a:ea typeface="Open Sans" panose="020B0606030504020204" pitchFamily="34" charset="0"/>
                <a:cs typeface="Open Sans" panose="020B0606030504020204" pitchFamily="34" charset="0"/>
              </a:rPr>
              <a:t>írások</a:t>
            </a:r>
            <a:r>
              <a:rPr lang="en-US" sz="4000" dirty="0">
                <a:latin typeface="Georgia" panose="02040502050405020303" pitchFamily="18" charset="0"/>
                <a:ea typeface="Open Sans" panose="020B0606030504020204" pitchFamily="34" charset="0"/>
                <a:cs typeface="Open Sans" panose="020B0606030504020204" pitchFamily="34" charset="0"/>
              </a:rPr>
              <a:t>, L’Harmattan, Budapest.</a:t>
            </a:r>
          </a:p>
        </p:txBody>
      </p:sp>
      <p:sp>
        <p:nvSpPr>
          <p:cNvPr id="50" name="TextBox 49">
            <a:extLst>
              <a:ext uri="{FF2B5EF4-FFF2-40B4-BE49-F238E27FC236}">
                <a16:creationId xmlns:a16="http://schemas.microsoft.com/office/drawing/2014/main" id="{40DD8365-EA81-487B-AEAB-246594E9BB02}"/>
              </a:ext>
            </a:extLst>
          </p:cNvPr>
          <p:cNvSpPr txBox="1"/>
          <p:nvPr/>
        </p:nvSpPr>
        <p:spPr>
          <a:xfrm>
            <a:off x="33149722" y="6807041"/>
            <a:ext cx="9829800" cy="769441"/>
          </a:xfrm>
          <a:prstGeom prst="rect">
            <a:avLst/>
          </a:prstGeom>
          <a:ln>
            <a:noFill/>
          </a:ln>
          <a:effectLst>
            <a:outerShdw dist="114300" dir="5400000" algn="t" rotWithShape="0">
              <a:srgbClr val="EF5B5B"/>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defTabSz="4702588">
              <a:defRPr/>
            </a:pPr>
            <a:r>
              <a:rPr lang="en-US" sz="4400" dirty="0" err="1">
                <a:latin typeface="Georgia" panose="02040502050405020303" pitchFamily="18" charset="0"/>
              </a:rPr>
              <a:t>Eredmények</a:t>
            </a:r>
            <a:endParaRPr lang="en-US" sz="4400" dirty="0">
              <a:latin typeface="Georgia" panose="02040502050405020303" pitchFamily="18" charset="0"/>
            </a:endParaRPr>
          </a:p>
        </p:txBody>
      </p:sp>
      <p:pic>
        <p:nvPicPr>
          <p:cNvPr id="21" name="Kép 1">
            <a:extLst>
              <a:ext uri="{FF2B5EF4-FFF2-40B4-BE49-F238E27FC236}">
                <a16:creationId xmlns:a16="http://schemas.microsoft.com/office/drawing/2014/main" id="{BC318D2B-6B79-4E17-9E3C-F5F6E338D5A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315352" y="330094"/>
            <a:ext cx="8509000" cy="4843231"/>
          </a:xfrm>
          <a:prstGeom prst="rect">
            <a:avLst/>
          </a:prstGeom>
        </p:spPr>
      </p:pic>
      <p:pic>
        <p:nvPicPr>
          <p:cNvPr id="22" name="Kép 2">
            <a:extLst>
              <a:ext uri="{FF2B5EF4-FFF2-40B4-BE49-F238E27FC236}">
                <a16:creationId xmlns:a16="http://schemas.microsoft.com/office/drawing/2014/main" id="{361B637F-840E-405C-AB53-0E75657EE7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41477" y="23891670"/>
            <a:ext cx="21449665" cy="4117148"/>
          </a:xfrm>
          <a:prstGeom prst="rect">
            <a:avLst/>
          </a:prstGeom>
          <a:noFill/>
          <a:ln>
            <a:noFill/>
          </a:ln>
        </p:spPr>
      </p:pic>
      <p:sp>
        <p:nvSpPr>
          <p:cNvPr id="18" name="TextBox 39">
            <a:extLst>
              <a:ext uri="{FF2B5EF4-FFF2-40B4-BE49-F238E27FC236}">
                <a16:creationId xmlns:a16="http://schemas.microsoft.com/office/drawing/2014/main" id="{E12298FE-D016-45C0-9445-67EEA44E5387}"/>
              </a:ext>
            </a:extLst>
          </p:cNvPr>
          <p:cNvSpPr txBox="1"/>
          <p:nvPr/>
        </p:nvSpPr>
        <p:spPr>
          <a:xfrm>
            <a:off x="8124093" y="29194213"/>
            <a:ext cx="28100216" cy="1323439"/>
          </a:xfrm>
          <a:prstGeom prst="rect">
            <a:avLst/>
          </a:prstGeom>
          <a:noFill/>
        </p:spPr>
        <p:txBody>
          <a:bodyPr wrap="square" rtlCol="0">
            <a:spAutoFit/>
          </a:bodyPr>
          <a:lstStyle>
            <a:defPPr>
              <a:defRPr kern="1200" smtId="4294967295"/>
            </a:defPPr>
          </a:lstStyle>
          <a:p>
            <a:pPr algn="ctr"/>
            <a:r>
              <a:rPr lang="hu-HU" sz="4000" kern="1200" dirty="0">
                <a:solidFill>
                  <a:srgbClr val="000000"/>
                </a:solidFill>
                <a:effectLst/>
                <a:latin typeface="Georgia" panose="02040502050405020303" pitchFamily="18" charset="0"/>
                <a:ea typeface="Times New Roman" panose="02020603050405020304" pitchFamily="18" charset="0"/>
              </a:rPr>
              <a:t>Innovációs és Technológiai Minisztérium ÚNKP-19-3-I kódszámú Új Nemzeti Kiválóság Programjának szakmai támogatásával készült.</a:t>
            </a:r>
            <a:endParaRPr lang="hu-HU" sz="4000" dirty="0">
              <a:latin typeface="Georgia" panose="02040502050405020303" pitchFamily="18"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09164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contemplativecloud|09-20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4108</TotalTime>
  <Words>408</Words>
  <Application>Microsoft Office PowerPoint</Application>
  <PresentationFormat>Egyéni</PresentationFormat>
  <Paragraphs>24</Paragraphs>
  <Slides>1</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vt:i4>
      </vt:variant>
    </vt:vector>
  </HeadingPairs>
  <TitlesOfParts>
    <vt:vector size="5" baseType="lpstr">
      <vt:lpstr>Georgia</vt:lpstr>
      <vt:lpstr>Arial</vt:lpstr>
      <vt:lpstr>Calibri</vt:lpstr>
      <vt:lpstr>Office Theme</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of a scientific poster</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Kovács Eszter</cp:lastModifiedBy>
  <cp:revision>44</cp:revision>
  <dcterms:modified xsi:type="dcterms:W3CDTF">2021-02-09T07:12:45Z</dcterms:modified>
  <cp:category>research posters template</cp:category>
</cp:coreProperties>
</file>